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7" r:id="rId2"/>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showGuides="1">
      <p:cViewPr varScale="1">
        <p:scale>
          <a:sx n="72" d="100"/>
          <a:sy n="72" d="100"/>
        </p:scale>
        <p:origin x="1170"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98119" y="182879"/>
            <a:ext cx="950976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1859" y="882376"/>
            <a:ext cx="8098155" cy="2926080"/>
          </a:xfrm>
        </p:spPr>
        <p:txBody>
          <a:bodyPr anchor="b">
            <a:normAutofit/>
          </a:bodyPr>
          <a:lstStyle>
            <a:lvl1pPr algn="ctr">
              <a:lnSpc>
                <a:spcPct val="85000"/>
              </a:lnSpc>
              <a:defRPr sz="6000" b="1" cap="all"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88994" y="3869636"/>
            <a:ext cx="7123886"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ED10EB2-2805-4C50-B2C7-CE8846E81CF8}" type="datetimeFigureOut">
              <a:rPr kumimoji="1" lang="ja-JP" altLang="en-US" smtClean="0"/>
              <a:t>2021/6/29</a:t>
            </a:fld>
            <a:endParaRPr kumimoji="1" lang="ja-JP"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5039558-C5A3-4699-90CD-150C001D9549}" type="slidenum">
              <a:rPr kumimoji="1" lang="ja-JP" altLang="en-US" smtClean="0"/>
              <a:t>‹#›</a:t>
            </a:fld>
            <a:endParaRPr kumimoji="1" lang="ja-JP" altLang="en-US"/>
          </a:p>
        </p:txBody>
      </p:sp>
      <p:cxnSp>
        <p:nvCxnSpPr>
          <p:cNvPr id="8" name="Straight Connector 7"/>
          <p:cNvCxnSpPr/>
          <p:nvPr/>
        </p:nvCxnSpPr>
        <p:spPr>
          <a:xfrm>
            <a:off x="1607662" y="3733800"/>
            <a:ext cx="668655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446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D10EB2-2805-4C50-B2C7-CE8846E81CF8}" type="datetimeFigureOut">
              <a:rPr kumimoji="1" lang="ja-JP" altLang="en-US" smtClean="0"/>
              <a:t>2021/6/29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5039558-C5A3-4699-90CD-150C001D9549}" type="slidenum">
              <a:rPr kumimoji="1" lang="ja-JP" altLang="en-US" smtClean="0"/>
              <a:t>‹#›</a:t>
            </a:fld>
            <a:endParaRPr kumimoji="1" lang="ja-JP" altLang="en-US"/>
          </a:p>
        </p:txBody>
      </p:sp>
    </p:spTree>
    <p:extLst>
      <p:ext uri="{BB962C8B-B14F-4D97-AF65-F5344CB8AC3E}">
        <p14:creationId xmlns:p14="http://schemas.microsoft.com/office/powerpoint/2010/main" val="243678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762000"/>
            <a:ext cx="1888331" cy="54102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28688" y="762000"/>
            <a:ext cx="6036469"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D10EB2-2805-4C50-B2C7-CE8846E81CF8}" type="datetimeFigureOut">
              <a:rPr kumimoji="1" lang="ja-JP" altLang="en-US" smtClean="0"/>
              <a:t>2021/6/29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5039558-C5A3-4699-90CD-150C001D9549}" type="slidenum">
              <a:rPr kumimoji="1" lang="ja-JP" altLang="en-US" smtClean="0"/>
              <a:t>‹#›</a:t>
            </a:fld>
            <a:endParaRPr kumimoji="1" lang="ja-JP" altLang="en-US"/>
          </a:p>
        </p:txBody>
      </p:sp>
    </p:spTree>
    <p:extLst>
      <p:ext uri="{BB962C8B-B14F-4D97-AF65-F5344CB8AC3E}">
        <p14:creationId xmlns:p14="http://schemas.microsoft.com/office/powerpoint/2010/main" val="393100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D10EB2-2805-4C50-B2C7-CE8846E81CF8}" type="datetimeFigureOut">
              <a:rPr kumimoji="1" lang="ja-JP" altLang="en-US" smtClean="0"/>
              <a:t>2021/6/29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5039558-C5A3-4699-90CD-150C001D9549}" type="slidenum">
              <a:rPr kumimoji="1" lang="ja-JP" altLang="en-US" smtClean="0"/>
              <a:t>‹#›</a:t>
            </a:fld>
            <a:endParaRPr kumimoji="1" lang="ja-JP" altLang="en-US"/>
          </a:p>
        </p:txBody>
      </p:sp>
    </p:spTree>
    <p:extLst>
      <p:ext uri="{BB962C8B-B14F-4D97-AF65-F5344CB8AC3E}">
        <p14:creationId xmlns:p14="http://schemas.microsoft.com/office/powerpoint/2010/main" val="290786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98970" y="1173575"/>
            <a:ext cx="8098155" cy="2926080"/>
          </a:xfrm>
        </p:spPr>
        <p:txBody>
          <a:bodyPr anchor="b">
            <a:noAutofit/>
          </a:bodyPr>
          <a:lstStyle>
            <a:lvl1pPr algn="ctr">
              <a:lnSpc>
                <a:spcPct val="85000"/>
              </a:lnSpc>
              <a:defRPr sz="6000" b="0" cap="all"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89316" y="4154520"/>
            <a:ext cx="7124891"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D10EB2-2805-4C50-B2C7-CE8846E81CF8}" type="datetimeFigureOut">
              <a:rPr kumimoji="1" lang="ja-JP" altLang="en-US" smtClean="0"/>
              <a:t>2021/6/29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5039558-C5A3-4699-90CD-150C001D9549}" type="slidenum">
              <a:rPr kumimoji="1" lang="ja-JP" altLang="en-US" smtClean="0"/>
              <a:t>‹#›</a:t>
            </a:fld>
            <a:endParaRPr kumimoji="1" lang="ja-JP" altLang="en-US"/>
          </a:p>
        </p:txBody>
      </p:sp>
      <p:cxnSp>
        <p:nvCxnSpPr>
          <p:cNvPr id="7" name="Straight Connector 6"/>
          <p:cNvCxnSpPr/>
          <p:nvPr/>
        </p:nvCxnSpPr>
        <p:spPr>
          <a:xfrm>
            <a:off x="1609726" y="4020408"/>
            <a:ext cx="66865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10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28688" y="2057399"/>
            <a:ext cx="386334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92435" y="2057400"/>
            <a:ext cx="386334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D10EB2-2805-4C50-B2C7-CE8846E81CF8}" type="datetimeFigureOut">
              <a:rPr kumimoji="1" lang="ja-JP" altLang="en-US" smtClean="0"/>
              <a:t>2021/6/29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5039558-C5A3-4699-90CD-150C001D9549}" type="slidenum">
              <a:rPr kumimoji="1" lang="ja-JP" altLang="en-US" smtClean="0"/>
              <a:t>‹#›</a:t>
            </a:fld>
            <a:endParaRPr kumimoji="1" lang="ja-JP" altLang="en-US"/>
          </a:p>
        </p:txBody>
      </p:sp>
    </p:spTree>
    <p:extLst>
      <p:ext uri="{BB962C8B-B14F-4D97-AF65-F5344CB8AC3E}">
        <p14:creationId xmlns:p14="http://schemas.microsoft.com/office/powerpoint/2010/main" val="1449758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28688" y="2001511"/>
            <a:ext cx="386334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928688" y="2721483"/>
            <a:ext cx="386334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93703" y="1999032"/>
            <a:ext cx="386334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5093703" y="2719322"/>
            <a:ext cx="386334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D10EB2-2805-4C50-B2C7-CE8846E81CF8}" type="datetimeFigureOut">
              <a:rPr kumimoji="1" lang="ja-JP" altLang="en-US" smtClean="0"/>
              <a:t>2021/6/29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5039558-C5A3-4699-90CD-150C001D9549}" type="slidenum">
              <a:rPr kumimoji="1" lang="ja-JP" altLang="en-US" smtClean="0"/>
              <a:t>‹#›</a:t>
            </a:fld>
            <a:endParaRPr kumimoji="1" lang="ja-JP" altLang="en-US"/>
          </a:p>
        </p:txBody>
      </p:sp>
    </p:spTree>
    <p:extLst>
      <p:ext uri="{BB962C8B-B14F-4D97-AF65-F5344CB8AC3E}">
        <p14:creationId xmlns:p14="http://schemas.microsoft.com/office/powerpoint/2010/main" val="10790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D10EB2-2805-4C50-B2C7-CE8846E81CF8}" type="datetimeFigureOut">
              <a:rPr kumimoji="1" lang="ja-JP" altLang="en-US" smtClean="0"/>
              <a:t>2021/6/29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5039558-C5A3-4699-90CD-150C001D9549}" type="slidenum">
              <a:rPr kumimoji="1" lang="ja-JP" altLang="en-US" smtClean="0"/>
              <a:t>‹#›</a:t>
            </a:fld>
            <a:endParaRPr kumimoji="1" lang="ja-JP" altLang="en-US"/>
          </a:p>
        </p:txBody>
      </p:sp>
    </p:spTree>
    <p:extLst>
      <p:ext uri="{BB962C8B-B14F-4D97-AF65-F5344CB8AC3E}">
        <p14:creationId xmlns:p14="http://schemas.microsoft.com/office/powerpoint/2010/main" val="24317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10EB2-2805-4C50-B2C7-CE8846E81CF8}" type="datetimeFigureOut">
              <a:rPr kumimoji="1" lang="ja-JP" altLang="en-US" smtClean="0"/>
              <a:t>2021/6/29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5039558-C5A3-4699-90CD-150C001D9549}" type="slidenum">
              <a:rPr kumimoji="1" lang="ja-JP" altLang="en-US" smtClean="0"/>
              <a:t>‹#›</a:t>
            </a:fld>
            <a:endParaRPr kumimoji="1" lang="ja-JP" altLang="en-US"/>
          </a:p>
        </p:txBody>
      </p:sp>
    </p:spTree>
    <p:extLst>
      <p:ext uri="{BB962C8B-B14F-4D97-AF65-F5344CB8AC3E}">
        <p14:creationId xmlns:p14="http://schemas.microsoft.com/office/powerpoint/2010/main" val="142185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28688" y="1097280"/>
            <a:ext cx="3070860" cy="1737360"/>
          </a:xfrm>
        </p:spPr>
        <p:txBody>
          <a:bodyPr anchor="b">
            <a:noAutofit/>
          </a:bodyPr>
          <a:lstStyle>
            <a:lvl1pPr>
              <a:lnSpc>
                <a:spcPct val="90000"/>
              </a:lnSpc>
              <a:defRPr sz="3000" b="0"/>
            </a:lvl1pPr>
          </a:lstStyle>
          <a:p>
            <a:r>
              <a:rPr lang="ja-JP" altLang="en-US"/>
              <a:t>マスター タイトルの書式設定</a:t>
            </a:r>
            <a:endParaRPr lang="en-US" dirty="0"/>
          </a:p>
        </p:txBody>
      </p:sp>
      <p:sp>
        <p:nvSpPr>
          <p:cNvPr id="3" name="Content Placeholder 2"/>
          <p:cNvSpPr>
            <a:spLocks noGrp="1"/>
          </p:cNvSpPr>
          <p:nvPr>
            <p:ph idx="1"/>
          </p:nvPr>
        </p:nvSpPr>
        <p:spPr>
          <a:xfrm>
            <a:off x="4473424" y="1097280"/>
            <a:ext cx="4495441"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28688" y="2834640"/>
            <a:ext cx="307086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D10EB2-2805-4C50-B2C7-CE8846E81CF8}" type="datetimeFigureOut">
              <a:rPr kumimoji="1" lang="ja-JP" altLang="en-US" smtClean="0"/>
              <a:t>2021/6/29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5039558-C5A3-4699-90CD-150C001D9549}" type="slidenum">
              <a:rPr kumimoji="1" lang="ja-JP" altLang="en-US" smtClean="0"/>
              <a:t>‹#›</a:t>
            </a:fld>
            <a:endParaRPr kumimoji="1" lang="ja-JP" altLang="en-US"/>
          </a:p>
        </p:txBody>
      </p:sp>
    </p:spTree>
    <p:extLst>
      <p:ext uri="{BB962C8B-B14F-4D97-AF65-F5344CB8AC3E}">
        <p14:creationId xmlns:p14="http://schemas.microsoft.com/office/powerpoint/2010/main" val="131348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28688" y="1097280"/>
            <a:ext cx="3070860" cy="1737360"/>
          </a:xfrm>
        </p:spPr>
        <p:txBody>
          <a:bodyPr anchor="b">
            <a:noAutofit/>
          </a:bodyPr>
          <a:lstStyle>
            <a:lvl1pPr>
              <a:lnSpc>
                <a:spcPct val="90000"/>
              </a:lnSpc>
              <a:defRPr sz="3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354033" y="1069848"/>
            <a:ext cx="4612512"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28688" y="2834640"/>
            <a:ext cx="307086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D10EB2-2805-4C50-B2C7-CE8846E81CF8}" type="datetimeFigureOut">
              <a:rPr kumimoji="1" lang="ja-JP" altLang="en-US" smtClean="0"/>
              <a:t>2021/6/29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5039558-C5A3-4699-90CD-150C001D9549}" type="slidenum">
              <a:rPr kumimoji="1" lang="ja-JP" altLang="en-US" smtClean="0"/>
              <a:t>‹#›</a:t>
            </a:fld>
            <a:endParaRPr kumimoji="1" lang="ja-JP" altLang="en-US"/>
          </a:p>
        </p:txBody>
      </p:sp>
    </p:spTree>
    <p:extLst>
      <p:ext uri="{BB962C8B-B14F-4D97-AF65-F5344CB8AC3E}">
        <p14:creationId xmlns:p14="http://schemas.microsoft.com/office/powerpoint/2010/main" val="85920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98120" y="182880"/>
            <a:ext cx="950976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28688" y="609600"/>
            <a:ext cx="8023860" cy="13563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28689" y="2057400"/>
            <a:ext cx="8021707" cy="40386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28684" y="6223830"/>
            <a:ext cx="1892373" cy="365125"/>
          </a:xfrm>
          <a:prstGeom prst="rect">
            <a:avLst/>
          </a:prstGeom>
        </p:spPr>
        <p:txBody>
          <a:bodyPr vert="horz" lIns="91440" tIns="45720" rIns="91440" bIns="45720" rtlCol="0" anchor="ctr"/>
          <a:lstStyle>
            <a:lvl1pPr algn="l">
              <a:defRPr sz="1000">
                <a:solidFill>
                  <a:schemeClr val="accent1"/>
                </a:solidFill>
              </a:defRPr>
            </a:lvl1pPr>
          </a:lstStyle>
          <a:p>
            <a:fld id="{4ED10EB2-2805-4C50-B2C7-CE8846E81CF8}" type="datetimeFigureOut">
              <a:rPr kumimoji="1" lang="ja-JP" altLang="en-US" smtClean="0"/>
              <a:t>2021/6/29</a:t>
            </a:fld>
            <a:endParaRPr kumimoji="1" lang="ja-JP" altLang="en-US"/>
          </a:p>
        </p:txBody>
      </p:sp>
      <p:sp>
        <p:nvSpPr>
          <p:cNvPr id="5" name="Footer Placeholder 4"/>
          <p:cNvSpPr>
            <a:spLocks noGrp="1"/>
          </p:cNvSpPr>
          <p:nvPr>
            <p:ph type="ftr" sz="quarter" idx="3"/>
          </p:nvPr>
        </p:nvSpPr>
        <p:spPr>
          <a:xfrm>
            <a:off x="3208683" y="6223830"/>
            <a:ext cx="3833192" cy="365125"/>
          </a:xfrm>
          <a:prstGeom prst="rect">
            <a:avLst/>
          </a:prstGeom>
        </p:spPr>
        <p:txBody>
          <a:bodyPr vert="horz" lIns="91440" tIns="45720" rIns="91440" bIns="45720" rtlCol="0" anchor="ctr"/>
          <a:lstStyle>
            <a:lvl1pPr algn="ctr">
              <a:defRPr sz="1000">
                <a:solidFill>
                  <a:schemeClr val="accent1"/>
                </a:solidFill>
              </a:defRPr>
            </a:lvl1pPr>
          </a:lstStyle>
          <a:p>
            <a:endParaRPr kumimoji="1" lang="ja-JP" altLang="en-US"/>
          </a:p>
        </p:txBody>
      </p:sp>
      <p:sp>
        <p:nvSpPr>
          <p:cNvPr id="6" name="Slide Number Placeholder 5"/>
          <p:cNvSpPr>
            <a:spLocks noGrp="1"/>
          </p:cNvSpPr>
          <p:nvPr>
            <p:ph type="sldNum" sz="quarter" idx="4"/>
          </p:nvPr>
        </p:nvSpPr>
        <p:spPr>
          <a:xfrm>
            <a:off x="7580244" y="6223830"/>
            <a:ext cx="1386302" cy="365125"/>
          </a:xfrm>
          <a:prstGeom prst="rect">
            <a:avLst/>
          </a:prstGeom>
        </p:spPr>
        <p:txBody>
          <a:bodyPr vert="horz" lIns="91440" tIns="45720" rIns="91440" bIns="45720" rtlCol="0" anchor="ctr"/>
          <a:lstStyle>
            <a:lvl1pPr algn="r">
              <a:defRPr sz="1000">
                <a:solidFill>
                  <a:schemeClr val="accent1"/>
                </a:solidFill>
              </a:defRPr>
            </a:lvl1pPr>
          </a:lstStyle>
          <a:p>
            <a:fld id="{85039558-C5A3-4699-90CD-150C001D9549}" type="slidenum">
              <a:rPr kumimoji="1" lang="ja-JP" altLang="en-US" smtClean="0"/>
              <a:t>‹#›</a:t>
            </a:fld>
            <a:endParaRPr kumimoji="1" lang="ja-JP" altLang="en-US"/>
          </a:p>
        </p:txBody>
      </p:sp>
    </p:spTree>
    <p:extLst>
      <p:ext uri="{BB962C8B-B14F-4D97-AF65-F5344CB8AC3E}">
        <p14:creationId xmlns:p14="http://schemas.microsoft.com/office/powerpoint/2010/main" val="81262548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685800" rtl="0" eaLnBrk="1" latinLnBrk="0" hangingPunct="1">
        <a:lnSpc>
          <a:spcPct val="90000"/>
        </a:lnSpc>
        <a:spcBef>
          <a:spcPct val="0"/>
        </a:spcBef>
        <a:buNone/>
        <a:defRPr kumimoji="1"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kumimoji="1"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hyperlink" Target="https://publicdomainq.net/star-festival-0009139/" TargetMode="External"/><Relationship Id="rId3" Type="http://schemas.microsoft.com/office/2007/relationships/hdphoto" Target="../media/hdphoto1.wdp"/><Relationship Id="rId7" Type="http://schemas.openxmlformats.org/officeDocument/2006/relationships/hyperlink" Target="https://publicdomainq.net/vega-altair-milky-way-0009174/" TargetMode="External"/><Relationship Id="rId12" Type="http://schemas.microsoft.com/office/2007/relationships/hdphoto" Target="../media/hdphoto3.wdp"/><Relationship Id="rId2" Type="http://schemas.openxmlformats.org/officeDocument/2006/relationships/image" Target="../media/image1.png"/><Relationship Id="rId16" Type="http://schemas.openxmlformats.org/officeDocument/2006/relationships/hyperlink" Target="https://publicdomainq.net/shooting-star-0048857/" TargetMode="Externa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5" Type="http://schemas.microsoft.com/office/2007/relationships/hdphoto" Target="../media/hdphoto4.wdp"/><Relationship Id="rId10" Type="http://schemas.openxmlformats.org/officeDocument/2006/relationships/hyperlink" Target="https://publicdomainq.net/hyperthermia-child-boy-0008678/" TargetMode="External"/><Relationship Id="rId4" Type="http://schemas.openxmlformats.org/officeDocument/2006/relationships/hyperlink" Target="http://www.taka.co.jp/tada/detail.php?id=247&amp;cid=4&amp;cid2=13" TargetMode="External"/><Relationship Id="rId9" Type="http://schemas.openxmlformats.org/officeDocument/2006/relationships/image" Target="../media/image4.pn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14C447D-33AC-4424-BD6B-CCADFC721CD4}"/>
              </a:ext>
            </a:extLst>
          </p:cNvPr>
          <p:cNvSpPr/>
          <p:nvPr/>
        </p:nvSpPr>
        <p:spPr>
          <a:xfrm>
            <a:off x="-30004" y="99312"/>
            <a:ext cx="2040943"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800" b="1" dirty="0">
                <a:ln/>
                <a:solidFill>
                  <a:srgbClr val="0070C0"/>
                </a:solidFill>
              </a:rPr>
              <a:t>７月号</a:t>
            </a:r>
          </a:p>
        </p:txBody>
      </p:sp>
      <p:sp>
        <p:nvSpPr>
          <p:cNvPr id="6" name="正方形/長方形 5">
            <a:extLst>
              <a:ext uri="{FF2B5EF4-FFF2-40B4-BE49-F238E27FC236}">
                <a16:creationId xmlns:a16="http://schemas.microsoft.com/office/drawing/2014/main" id="{FF758B5F-BA59-43C3-B30D-FC619D17D9DF}"/>
              </a:ext>
            </a:extLst>
          </p:cNvPr>
          <p:cNvSpPr/>
          <p:nvPr/>
        </p:nvSpPr>
        <p:spPr>
          <a:xfrm>
            <a:off x="1732644" y="99311"/>
            <a:ext cx="3663183"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kumimoji="1" lang="ja-JP" altLang="en-US" sz="4800" b="1" dirty="0">
                <a:ln/>
                <a:solidFill>
                  <a:srgbClr val="0070C0"/>
                </a:solidFill>
              </a:rPr>
              <a:t>栄養だより</a:t>
            </a:r>
            <a:endParaRPr lang="ja-JP" altLang="en-US" sz="4800" b="1" dirty="0">
              <a:ln/>
              <a:solidFill>
                <a:srgbClr val="0070C0"/>
              </a:solidFill>
            </a:endParaRPr>
          </a:p>
        </p:txBody>
      </p:sp>
      <p:sp>
        <p:nvSpPr>
          <p:cNvPr id="7" name="テキスト ボックス 6">
            <a:extLst>
              <a:ext uri="{FF2B5EF4-FFF2-40B4-BE49-F238E27FC236}">
                <a16:creationId xmlns:a16="http://schemas.microsoft.com/office/drawing/2014/main" id="{1CF56712-BED5-4E06-BD08-D72637C28D7B}"/>
              </a:ext>
            </a:extLst>
          </p:cNvPr>
          <p:cNvSpPr txBox="1"/>
          <p:nvPr/>
        </p:nvSpPr>
        <p:spPr>
          <a:xfrm>
            <a:off x="6442478" y="209758"/>
            <a:ext cx="2950177" cy="738664"/>
          </a:xfrm>
          <a:prstGeom prst="rect">
            <a:avLst/>
          </a:prstGeom>
          <a:noFill/>
          <a:ln>
            <a:solidFill>
              <a:schemeClr val="bg2"/>
            </a:solidFill>
          </a:ln>
        </p:spPr>
        <p:txBody>
          <a:bodyPr wrap="square" rtlCol="0">
            <a:spAutoFit/>
          </a:bodyPr>
          <a:lstStyle/>
          <a:p>
            <a:r>
              <a:rPr kumimoji="1" lang="ja-JP" altLang="en-US" sz="1400" dirty="0"/>
              <a:t>令和３年７月号発行第８号</a:t>
            </a:r>
            <a:endParaRPr kumimoji="1" lang="en-US" altLang="ja-JP" sz="1400" dirty="0"/>
          </a:p>
          <a:p>
            <a:r>
              <a:rPr kumimoji="1" lang="ja-JP" altLang="en-US" sz="1400" dirty="0"/>
              <a:t>真田整形外科リハビリ科　栄養科</a:t>
            </a:r>
            <a:endParaRPr kumimoji="1" lang="en-US" altLang="ja-JP" sz="1400" dirty="0"/>
          </a:p>
          <a:p>
            <a:r>
              <a:rPr kumimoji="1" lang="ja-JP" altLang="en-US" sz="1400" dirty="0"/>
              <a:t>管理栄養士：友田大貴</a:t>
            </a:r>
          </a:p>
        </p:txBody>
      </p:sp>
      <p:pic>
        <p:nvPicPr>
          <p:cNvPr id="9" name="図 8">
            <a:extLst>
              <a:ext uri="{FF2B5EF4-FFF2-40B4-BE49-F238E27FC236}">
                <a16:creationId xmlns:a16="http://schemas.microsoft.com/office/drawing/2014/main" id="{EED73A5C-6801-4422-B49E-ED1A53BCCFE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736" b="97414" l="4167" r="99833">
                        <a14:foregroundMark x1="50333" y1="8621" x2="50333" y2="8621"/>
                        <a14:foregroundMark x1="80833" y1="8333" x2="80833" y2="8333"/>
                        <a14:foregroundMark x1="93833" y1="6609" x2="93833" y2="6609"/>
                        <a14:foregroundMark x1="96167" y1="8333" x2="96167" y2="8333"/>
                        <a14:foregroundMark x1="96000" y1="5460" x2="96000" y2="5460"/>
                        <a14:foregroundMark x1="99167" y1="8908" x2="99167" y2="8908"/>
                        <a14:foregroundMark x1="97333" y1="27299" x2="97333" y2="27299"/>
                        <a14:foregroundMark x1="92667" y1="42241" x2="92000" y2="46264"/>
                        <a14:foregroundMark x1="85500" y1="55460" x2="77500" y2="72701"/>
                        <a14:foregroundMark x1="77500" y1="72701" x2="64167" y2="87356"/>
                        <a14:foregroundMark x1="54500" y1="92816" x2="20833" y2="73563"/>
                        <a14:foregroundMark x1="20833" y1="73563" x2="8167" y2="45690"/>
                        <a14:foregroundMark x1="8167" y1="45690" x2="5333" y2="32184"/>
                        <a14:foregroundMark x1="5333" y1="32184" x2="5333" y2="32184"/>
                        <a14:foregroundMark x1="48500" y1="97414" x2="48500" y2="97414"/>
                        <a14:foregroundMark x1="63000" y1="79310" x2="63000" y2="79310"/>
                        <a14:foregroundMark x1="55167" y1="84195" x2="55167" y2="84195"/>
                        <a14:foregroundMark x1="88500" y1="43103" x2="88500" y2="43103"/>
                        <a14:foregroundMark x1="88333" y1="42529" x2="86667" y2="46552"/>
                        <a14:foregroundMark x1="86500" y1="51724" x2="86500" y2="51724"/>
                        <a14:foregroundMark x1="85000" y1="51724" x2="76000" y2="70115"/>
                        <a14:foregroundMark x1="8167" y1="31897" x2="7167" y2="29023"/>
                        <a14:foregroundMark x1="4333" y1="14655" x2="4333" y2="14655"/>
                        <a14:foregroundMark x1="42333" y1="5460" x2="42333" y2="5460"/>
                        <a14:foregroundMark x1="85000" y1="3736" x2="85000" y2="3736"/>
                        <a14:foregroundMark x1="96500" y1="6322" x2="95500" y2="12069"/>
                        <a14:foregroundMark x1="94500" y1="11782" x2="94333" y2="21839"/>
                        <a14:foregroundMark x1="93667" y1="23851" x2="91500" y2="31897"/>
                        <a14:foregroundMark x1="91333" y1="34195" x2="89500" y2="41667"/>
                        <a14:foregroundMark x1="99833" y1="10920" x2="99167" y2="16092"/>
                        <a14:foregroundMark x1="84333" y1="51437" x2="80667" y2="58046"/>
                        <a14:foregroundMark x1="77167" y1="64080" x2="75500" y2="68966"/>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79419" y="211126"/>
            <a:ext cx="1223145" cy="709424"/>
          </a:xfrm>
          <a:prstGeom prst="rect">
            <a:avLst/>
          </a:prstGeom>
        </p:spPr>
      </p:pic>
      <p:sp>
        <p:nvSpPr>
          <p:cNvPr id="12" name="テキスト ボックス 11">
            <a:extLst>
              <a:ext uri="{FF2B5EF4-FFF2-40B4-BE49-F238E27FC236}">
                <a16:creationId xmlns:a16="http://schemas.microsoft.com/office/drawing/2014/main" id="{3F9C593E-7160-408A-BF69-158983047138}"/>
              </a:ext>
            </a:extLst>
          </p:cNvPr>
          <p:cNvSpPr txBox="1"/>
          <p:nvPr/>
        </p:nvSpPr>
        <p:spPr>
          <a:xfrm>
            <a:off x="354379" y="802440"/>
            <a:ext cx="3663182" cy="923330"/>
          </a:xfrm>
          <a:prstGeom prst="rect">
            <a:avLst/>
          </a:prstGeom>
          <a:noFill/>
        </p:spPr>
        <p:txBody>
          <a:bodyPr wrap="square">
            <a:spAutoFit/>
          </a:bodyPr>
          <a:lstStyle/>
          <a:p>
            <a:pPr algn="l"/>
            <a:r>
              <a:rPr lang="ja-JP" altLang="en-US" b="0" i="0" dirty="0">
                <a:solidFill>
                  <a:srgbClr val="252525"/>
                </a:solidFill>
                <a:effectLst/>
                <a:latin typeface="Helvetica" panose="020B0604020202020204" pitchFamily="34" charset="0"/>
              </a:rPr>
              <a:t>今年もはや半年が過ぎましたが</a:t>
            </a:r>
            <a:endParaRPr lang="en-US" altLang="ja-JP" b="0" i="0" dirty="0">
              <a:solidFill>
                <a:srgbClr val="252525"/>
              </a:solidFill>
              <a:effectLst/>
              <a:latin typeface="Helvetica" panose="020B0604020202020204" pitchFamily="34" charset="0"/>
            </a:endParaRPr>
          </a:p>
          <a:p>
            <a:pPr algn="l"/>
            <a:r>
              <a:rPr lang="ja-JP" altLang="en-US" b="0" i="0" dirty="0">
                <a:solidFill>
                  <a:srgbClr val="252525"/>
                </a:solidFill>
                <a:effectLst/>
                <a:latin typeface="Helvetica" panose="020B0604020202020204" pitchFamily="34" charset="0"/>
              </a:rPr>
              <a:t>いかがお過ごしでしょうか。</a:t>
            </a:r>
            <a:endParaRPr lang="en-US" altLang="ja-JP" b="0" i="0" dirty="0">
              <a:solidFill>
                <a:srgbClr val="252525"/>
              </a:solidFill>
              <a:effectLst/>
              <a:latin typeface="Helvetica" panose="020B0604020202020204" pitchFamily="34" charset="0"/>
            </a:endParaRPr>
          </a:p>
          <a:p>
            <a:pPr algn="l"/>
            <a:r>
              <a:rPr lang="ja-JP" altLang="en-US" b="0" i="0" dirty="0">
                <a:solidFill>
                  <a:srgbClr val="252525"/>
                </a:solidFill>
                <a:effectLst/>
                <a:latin typeface="Helvetica" panose="020B0604020202020204" pitchFamily="34" charset="0"/>
              </a:rPr>
              <a:t>今回は熱中症についてです！</a:t>
            </a:r>
          </a:p>
        </p:txBody>
      </p:sp>
      <p:sp>
        <p:nvSpPr>
          <p:cNvPr id="14" name="正方形/長方形 13">
            <a:extLst>
              <a:ext uri="{FF2B5EF4-FFF2-40B4-BE49-F238E27FC236}">
                <a16:creationId xmlns:a16="http://schemas.microsoft.com/office/drawing/2014/main" id="{B37742B8-D172-4B85-8B58-F2F60F3721C0}"/>
              </a:ext>
            </a:extLst>
          </p:cNvPr>
          <p:cNvSpPr/>
          <p:nvPr/>
        </p:nvSpPr>
        <p:spPr>
          <a:xfrm>
            <a:off x="353979" y="2331219"/>
            <a:ext cx="1802096" cy="923330"/>
          </a:xfrm>
          <a:prstGeom prst="rect">
            <a:avLst/>
          </a:prstGeom>
          <a:noFill/>
        </p:spPr>
        <p:txBody>
          <a:bodyPr wrap="none" lIns="91440" tIns="45720" rIns="91440" bIns="45720">
            <a:spAutoFit/>
          </a:bodyPr>
          <a:lstStyle/>
          <a:p>
            <a:pPr algn="ctr"/>
            <a:r>
              <a:rPr lang="en-US" altLang="ja-JP" sz="5400" b="1" cap="none" spc="0" dirty="0">
                <a:ln w="12700">
                  <a:solidFill>
                    <a:schemeClr val="accent5"/>
                  </a:solidFill>
                  <a:prstDash val="solid"/>
                </a:ln>
                <a:pattFill prst="ltDnDiag">
                  <a:fgClr>
                    <a:schemeClr val="accent5">
                      <a:lumMod val="60000"/>
                      <a:lumOff val="40000"/>
                    </a:schemeClr>
                  </a:fgClr>
                  <a:bgClr>
                    <a:schemeClr val="bg1"/>
                  </a:bgClr>
                </a:pattFill>
                <a:effectLst/>
                <a:highlight>
                  <a:srgbClr val="FFFF00"/>
                </a:highlight>
              </a:rPr>
              <a:t>Point</a:t>
            </a:r>
            <a:endParaRPr lang="ja-JP" altLang="en-US" sz="5400" b="1" cap="none" spc="0" dirty="0">
              <a:ln w="12700">
                <a:solidFill>
                  <a:schemeClr val="accent5"/>
                </a:solidFill>
                <a:prstDash val="solid"/>
              </a:ln>
              <a:pattFill prst="ltDnDiag">
                <a:fgClr>
                  <a:schemeClr val="accent5">
                    <a:lumMod val="60000"/>
                    <a:lumOff val="40000"/>
                  </a:schemeClr>
                </a:fgClr>
                <a:bgClr>
                  <a:schemeClr val="bg1"/>
                </a:bgClr>
              </a:pattFill>
              <a:effectLst/>
              <a:highlight>
                <a:srgbClr val="FFFF00"/>
              </a:highlight>
            </a:endParaRPr>
          </a:p>
        </p:txBody>
      </p:sp>
      <p:sp>
        <p:nvSpPr>
          <p:cNvPr id="15" name="テキスト ボックス 14">
            <a:extLst>
              <a:ext uri="{FF2B5EF4-FFF2-40B4-BE49-F238E27FC236}">
                <a16:creationId xmlns:a16="http://schemas.microsoft.com/office/drawing/2014/main" id="{7E4F17B7-F8D9-41B8-B74F-89CC016DA0D0}"/>
              </a:ext>
            </a:extLst>
          </p:cNvPr>
          <p:cNvSpPr txBox="1"/>
          <p:nvPr/>
        </p:nvSpPr>
        <p:spPr>
          <a:xfrm>
            <a:off x="1209317" y="1669777"/>
            <a:ext cx="2397464" cy="584775"/>
          </a:xfrm>
          <a:prstGeom prst="rect">
            <a:avLst/>
          </a:prstGeom>
          <a:noFill/>
        </p:spPr>
        <p:txBody>
          <a:bodyPr wrap="square" rtlCol="0">
            <a:spAutoFit/>
          </a:bodyPr>
          <a:lstStyle/>
          <a:p>
            <a:r>
              <a:rPr kumimoji="1" lang="ja-JP" altLang="en-US" sz="3200" b="1" dirty="0"/>
              <a:t>熱中症予防</a:t>
            </a:r>
          </a:p>
        </p:txBody>
      </p:sp>
      <p:sp>
        <p:nvSpPr>
          <p:cNvPr id="16" name="テキスト ボックス 15">
            <a:extLst>
              <a:ext uri="{FF2B5EF4-FFF2-40B4-BE49-F238E27FC236}">
                <a16:creationId xmlns:a16="http://schemas.microsoft.com/office/drawing/2014/main" id="{0D523EF6-A4D8-4CC9-879D-E041E058F63F}"/>
              </a:ext>
            </a:extLst>
          </p:cNvPr>
          <p:cNvSpPr txBox="1"/>
          <p:nvPr/>
        </p:nvSpPr>
        <p:spPr>
          <a:xfrm>
            <a:off x="354379" y="3443240"/>
            <a:ext cx="4107340" cy="400110"/>
          </a:xfrm>
          <a:prstGeom prst="rect">
            <a:avLst/>
          </a:prstGeom>
          <a:noFill/>
        </p:spPr>
        <p:txBody>
          <a:bodyPr wrap="square" rtlCol="0">
            <a:spAutoFit/>
          </a:bodyPr>
          <a:lstStyle/>
          <a:p>
            <a:r>
              <a:rPr kumimoji="1" lang="ja-JP" altLang="en-US" dirty="0"/>
              <a:t>①　</a:t>
            </a:r>
            <a:r>
              <a:rPr kumimoji="1" lang="ja-JP" altLang="en-US" sz="2000" b="1" dirty="0"/>
              <a:t>水分をこまめに取りましょう</a:t>
            </a:r>
            <a:endParaRPr kumimoji="1" lang="ja-JP" altLang="en-US" b="1" dirty="0"/>
          </a:p>
        </p:txBody>
      </p:sp>
      <p:sp>
        <p:nvSpPr>
          <p:cNvPr id="17" name="テキスト ボックス 16">
            <a:extLst>
              <a:ext uri="{FF2B5EF4-FFF2-40B4-BE49-F238E27FC236}">
                <a16:creationId xmlns:a16="http://schemas.microsoft.com/office/drawing/2014/main" id="{B8BC67C3-43B2-4686-9BCB-377C4FFCC196}"/>
              </a:ext>
            </a:extLst>
          </p:cNvPr>
          <p:cNvSpPr txBox="1"/>
          <p:nvPr/>
        </p:nvSpPr>
        <p:spPr>
          <a:xfrm>
            <a:off x="354379" y="5029205"/>
            <a:ext cx="3067395" cy="400110"/>
          </a:xfrm>
          <a:prstGeom prst="rect">
            <a:avLst/>
          </a:prstGeom>
          <a:noFill/>
        </p:spPr>
        <p:txBody>
          <a:bodyPr wrap="square" rtlCol="0">
            <a:spAutoFit/>
          </a:bodyPr>
          <a:lstStyle/>
          <a:p>
            <a:r>
              <a:rPr kumimoji="1" lang="ja-JP" altLang="en-US" dirty="0"/>
              <a:t>②　</a:t>
            </a:r>
            <a:r>
              <a:rPr kumimoji="1" lang="ja-JP" altLang="en-US" sz="2000" b="1" dirty="0"/>
              <a:t>バランスの良い食事</a:t>
            </a:r>
            <a:endParaRPr kumimoji="1" lang="ja-JP" altLang="en-US" b="1" dirty="0"/>
          </a:p>
        </p:txBody>
      </p:sp>
      <p:sp>
        <p:nvSpPr>
          <p:cNvPr id="18" name="テキスト ボックス 17">
            <a:extLst>
              <a:ext uri="{FF2B5EF4-FFF2-40B4-BE49-F238E27FC236}">
                <a16:creationId xmlns:a16="http://schemas.microsoft.com/office/drawing/2014/main" id="{27D9781A-D5E5-4880-8AB2-B0AC3D31E2A6}"/>
              </a:ext>
            </a:extLst>
          </p:cNvPr>
          <p:cNvSpPr txBox="1"/>
          <p:nvPr/>
        </p:nvSpPr>
        <p:spPr>
          <a:xfrm>
            <a:off x="354379" y="5446313"/>
            <a:ext cx="3067395" cy="400110"/>
          </a:xfrm>
          <a:prstGeom prst="rect">
            <a:avLst/>
          </a:prstGeom>
          <a:noFill/>
        </p:spPr>
        <p:txBody>
          <a:bodyPr wrap="square" rtlCol="0">
            <a:spAutoFit/>
          </a:bodyPr>
          <a:lstStyle/>
          <a:p>
            <a:r>
              <a:rPr kumimoji="1" lang="ja-JP" altLang="en-US" dirty="0"/>
              <a:t>③　</a:t>
            </a:r>
            <a:r>
              <a:rPr kumimoji="1" lang="ja-JP" altLang="en-US" sz="2000" b="1" dirty="0"/>
              <a:t>適度な休息</a:t>
            </a:r>
            <a:endParaRPr kumimoji="1" lang="ja-JP" altLang="en-US" b="1" dirty="0"/>
          </a:p>
        </p:txBody>
      </p:sp>
      <p:sp>
        <p:nvSpPr>
          <p:cNvPr id="20" name="テキスト ボックス 19">
            <a:extLst>
              <a:ext uri="{FF2B5EF4-FFF2-40B4-BE49-F238E27FC236}">
                <a16:creationId xmlns:a16="http://schemas.microsoft.com/office/drawing/2014/main" id="{2DB65A0F-EE2B-42D8-9F33-6047B9DCBBEA}"/>
              </a:ext>
            </a:extLst>
          </p:cNvPr>
          <p:cNvSpPr txBox="1"/>
          <p:nvPr/>
        </p:nvSpPr>
        <p:spPr>
          <a:xfrm>
            <a:off x="687329" y="3777425"/>
            <a:ext cx="3962400" cy="646331"/>
          </a:xfrm>
          <a:prstGeom prst="rect">
            <a:avLst/>
          </a:prstGeom>
          <a:noFill/>
        </p:spPr>
        <p:txBody>
          <a:bodyPr wrap="square" rtlCol="0">
            <a:spAutoFit/>
          </a:bodyPr>
          <a:lstStyle/>
          <a:p>
            <a:r>
              <a:rPr kumimoji="1" lang="ja-JP" altLang="en-US" dirty="0"/>
              <a:t>１回にコップ１杯（２００ｍ</a:t>
            </a:r>
            <a:r>
              <a:rPr kumimoji="1" lang="en-US" altLang="ja-JP" dirty="0"/>
              <a:t>L</a:t>
            </a:r>
            <a:r>
              <a:rPr kumimoji="1" lang="ja-JP" altLang="en-US" dirty="0"/>
              <a:t>）</a:t>
            </a:r>
            <a:endParaRPr kumimoji="1" lang="en-US" altLang="ja-JP" dirty="0"/>
          </a:p>
          <a:p>
            <a:r>
              <a:rPr kumimoji="1" lang="ja-JP" altLang="en-US" dirty="0"/>
              <a:t>１日６～８回に分けて飲むと👍</a:t>
            </a:r>
          </a:p>
        </p:txBody>
      </p:sp>
      <p:sp>
        <p:nvSpPr>
          <p:cNvPr id="21" name="テキスト ボックス 20">
            <a:extLst>
              <a:ext uri="{FF2B5EF4-FFF2-40B4-BE49-F238E27FC236}">
                <a16:creationId xmlns:a16="http://schemas.microsoft.com/office/drawing/2014/main" id="{CDE2E367-5257-41D0-9FC5-119919BE7AE5}"/>
              </a:ext>
            </a:extLst>
          </p:cNvPr>
          <p:cNvSpPr txBox="1"/>
          <p:nvPr/>
        </p:nvSpPr>
        <p:spPr>
          <a:xfrm>
            <a:off x="1384937" y="4338595"/>
            <a:ext cx="3284347" cy="738664"/>
          </a:xfrm>
          <a:prstGeom prst="rect">
            <a:avLst/>
          </a:prstGeom>
          <a:noFill/>
        </p:spPr>
        <p:txBody>
          <a:bodyPr wrap="square" rtlCol="0">
            <a:spAutoFit/>
          </a:bodyPr>
          <a:lstStyle/>
          <a:p>
            <a:r>
              <a:rPr kumimoji="1" lang="en-US" altLang="ja-JP" sz="1400" dirty="0">
                <a:solidFill>
                  <a:srgbClr val="FF0000"/>
                </a:solidFill>
              </a:rPr>
              <a:t>※</a:t>
            </a:r>
            <a:r>
              <a:rPr kumimoji="1" lang="ja-JP" altLang="en-US" sz="1400" dirty="0">
                <a:solidFill>
                  <a:srgbClr val="FF0000"/>
                </a:solidFill>
              </a:rPr>
              <a:t>カフェイン・アルコールを含む飲み物は利尿作用があるため水分補給にはお勧めできません</a:t>
            </a:r>
            <a:endParaRPr kumimoji="1" lang="en-US" altLang="ja-JP" sz="1400" dirty="0">
              <a:solidFill>
                <a:srgbClr val="FF0000"/>
              </a:solidFill>
            </a:endParaRPr>
          </a:p>
        </p:txBody>
      </p:sp>
      <p:pic>
        <p:nvPicPr>
          <p:cNvPr id="25" name="図 24">
            <a:extLst>
              <a:ext uri="{FF2B5EF4-FFF2-40B4-BE49-F238E27FC236}">
                <a16:creationId xmlns:a16="http://schemas.microsoft.com/office/drawing/2014/main" id="{AB20CE28-FEE2-4AC1-B651-92BBE8C0FA6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023" b="89967" l="3556" r="90000">
                        <a14:foregroundMark x1="7667" y1="48161" x2="7667" y2="48161"/>
                        <a14:foregroundMark x1="3556" y1="45151" x2="3556" y2="45151"/>
                        <a14:foregroundMark x1="30111" y1="9030" x2="30111" y2="9030"/>
                        <a14:foregroundMark x1="27111" y1="7525" x2="27111" y2="7525"/>
                        <a14:foregroundMark x1="30111" y1="7023" x2="30111" y2="7023"/>
                        <a14:foregroundMark x1="30889" y1="7191" x2="30889" y2="7191"/>
                        <a14:foregroundMark x1="30889" y1="6856" x2="30889" y2="6856"/>
                        <a14:foregroundMark x1="46444" y1="57191" x2="46444" y2="57191"/>
                        <a14:foregroundMark x1="34667" y1="84950" x2="34667" y2="84950"/>
                        <a14:foregroundMark x1="28556" y1="74916" x2="28556" y2="74916"/>
                        <a14:foregroundMark x1="25333" y1="85619" x2="25333" y2="85619"/>
                        <a14:foregroundMark x1="44444" y1="74582" x2="44444" y2="74582"/>
                        <a14:foregroundMark x1="24889" y1="86288" x2="24889" y2="86288"/>
                        <a14:foregroundMark x1="25889" y1="85953" x2="25111" y2="86288"/>
                        <a14:foregroundMark x1="24889" y1="86957" x2="24889" y2="86957"/>
                        <a14:foregroundMark x1="25111" y1="87291" x2="25111" y2="87291"/>
                        <a14:foregroundMark x1="25111" y1="86288" x2="25111" y2="87291"/>
                        <a14:foregroundMark x1="24556" y1="88127" x2="24556" y2="88127"/>
                        <a14:foregroundMark x1="52333" y1="84950" x2="52333" y2="84950"/>
                        <a14:foregroundMark x1="62111" y1="66555" x2="62111" y2="66555"/>
                        <a14:foregroundMark x1="40889" y1="13880" x2="47000" y2="18395"/>
                        <a14:backgroundMark x1="80000" y1="28428" x2="80000" y2="28428"/>
                        <a14:backgroundMark x1="72889" y1="41639" x2="72000" y2="58863"/>
                        <a14:backgroundMark x1="68778" y1="39298" x2="80778" y2="38963"/>
                        <a14:backgroundMark x1="62111" y1="66388" x2="64000" y2="65886"/>
                        <a14:backgroundMark x1="65222" y1="67726" x2="73333" y2="67726"/>
                        <a14:backgroundMark x1="55778" y1="40301" x2="55778" y2="40301"/>
                        <a14:backgroundMark x1="57333" y1="24916" x2="58000" y2="24916"/>
                        <a14:backgroundMark x1="67333" y1="18395" x2="67889" y2="18395"/>
                        <a14:backgroundMark x1="76444" y1="20903" x2="77444" y2="21237"/>
                        <a14:backgroundMark x1="80778" y1="26756" x2="73556" y2="41973"/>
                        <a14:backgroundMark x1="73556" y1="41973" x2="63667" y2="50669"/>
                        <a14:backgroundMark x1="63667" y1="50669" x2="58111" y2="38796"/>
                        <a14:backgroundMark x1="72889" y1="13211" x2="80000" y2="23244"/>
                        <a14:backgroundMark x1="58111" y1="23244" x2="78667" y2="23913"/>
                        <a14:backgroundMark x1="78667" y1="23913" x2="79222" y2="23579"/>
                        <a14:backgroundMark x1="63333" y1="19732" x2="62237" y2="31521"/>
                        <a14:backgroundMark x1="64438" y1="15719" x2="64889" y2="12207"/>
                        <a14:backgroundMark x1="64278" y1="16967" x2="64395" y2="16054"/>
                        <a14:backgroundMark x1="62370" y1="31836" x2="64223" y2="17391"/>
                        <a14:backgroundMark x1="65930" y1="20117" x2="84222" y2="21237"/>
                        <a14:backgroundMark x1="65111" y1="20067" x2="65705" y2="20103"/>
                        <a14:backgroundMark x1="55000" y1="28094" x2="55000" y2="28094"/>
                        <a14:backgroundMark x1="52222" y1="33946" x2="59000" y2="42308"/>
                        <a14:backgroundMark x1="59000" y1="42308" x2="69444" y2="47157"/>
                        <a14:backgroundMark x1="69444" y1="47157" x2="69889" y2="46154"/>
                        <a14:backgroundMark x1="50556" y1="60368" x2="56000" y2="72408"/>
                        <a14:backgroundMark x1="56000" y1="72408" x2="55000" y2="72742"/>
                        <a14:backgroundMark x1="37444" y1="77592" x2="29667" y2="76923"/>
                        <a14:backgroundMark x1="29667" y1="76923" x2="29111" y2="76589"/>
                        <a14:backgroundMark x1="25333" y1="78094" x2="25333" y2="78094"/>
                        <a14:backgroundMark x1="23889" y1="77926" x2="23889" y2="77926"/>
                        <a14:backgroundMark x1="25111" y1="88127" x2="25111" y2="88127"/>
                        <a14:backgroundMark x1="25568" y1="85619" x2="26556" y2="83946"/>
                        <a14:backgroundMark x1="45222" y1="28094" x2="45222" y2="28094"/>
                        <a14:backgroundMark x1="45000" y1="32943" x2="45000" y2="32943"/>
                        <a14:backgroundMark x1="44778" y1="33612" x2="44778" y2="33612"/>
                        <a14:backgroundMark x1="45000" y1="33946" x2="45000" y2="33946"/>
                        <a14:backgroundMark x1="44667" y1="34783" x2="44667" y2="34783"/>
                        <a14:backgroundMark x1="44667" y1="35452" x2="44667" y2="35452"/>
                        <a14:backgroundMark x1="38889" y1="16722" x2="38889" y2="16722"/>
                        <a14:backgroundMark x1="67333" y1="17726" x2="67333" y2="17726"/>
                        <a14:backgroundMark x1="66734" y1="17391" x2="64333" y2="18729"/>
                        <a14:backgroundMark x1="67333" y1="17057" x2="66734" y2="17391"/>
                        <a14:backgroundMark x1="66889" y1="16722" x2="66889" y2="16722"/>
                        <a14:backgroundMark x1="66556" y1="14883" x2="66556" y2="14883"/>
                        <a14:backgroundMark x1="66556" y1="15217" x2="66556" y2="15217"/>
                        <a14:backgroundMark x1="66556" y1="15719" x2="66556" y2="15719"/>
                        <a14:backgroundMark x1="66333" y1="15719" x2="66333" y2="15719"/>
                        <a14:backgroundMark x1="65556" y1="15719" x2="65556" y2="15719"/>
                        <a14:backgroundMark x1="65333" y1="15385" x2="65333" y2="15385"/>
                        <a14:backgroundMark x1="65556" y1="15719" x2="67444" y2="15719"/>
                        <a14:backgroundMark x1="65111" y1="16054" x2="65556" y2="15719"/>
                        <a14:backgroundMark x1="65556" y1="14883" x2="65111" y2="14214"/>
                        <a14:backgroundMark x1="65333" y1="14214" x2="65333" y2="14214"/>
                        <a14:backgroundMark x1="66333" y1="16054" x2="66667" y2="18729"/>
                        <a14:backgroundMark x1="62111" y1="37458" x2="61556" y2="32943"/>
                        <a14:backgroundMark x1="62778" y1="33946" x2="60778" y2="33612"/>
                        <a14:backgroundMark x1="61111" y1="32943" x2="62778" y2="32609"/>
                        <a14:backgroundMark x1="22778" y1="77926" x2="22778" y2="77926"/>
                        <a14:backgroundMark x1="70333" y1="28094" x2="70333" y2="28094"/>
                        <a14:backgroundMark x1="71111" y1="28094" x2="71889" y2="29766"/>
                        <a14:backgroundMark x1="68333" y1="26087" x2="69333" y2="29766"/>
                        <a14:backgroundMark x1="57556" y1="73913" x2="57556" y2="73913"/>
                        <a14:backgroundMark x1="58111" y1="73244" x2="58111" y2="74582"/>
                        <a14:backgroundMark x1="53333" y1="86622" x2="54778" y2="76254"/>
                        <a14:backgroundMark x1="51778" y1="88127" x2="52556" y2="81438"/>
                        <a14:backgroundMark x1="50444" y1="71739" x2="53000" y2="76589"/>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rcRect l="-194" t="5325" r="48334" b="3687"/>
          <a:stretch/>
        </p:blipFill>
        <p:spPr>
          <a:xfrm>
            <a:off x="3647645" y="4851275"/>
            <a:ext cx="1349024" cy="1456559"/>
          </a:xfrm>
          <a:prstGeom prst="rect">
            <a:avLst/>
          </a:prstGeom>
        </p:spPr>
      </p:pic>
      <p:pic>
        <p:nvPicPr>
          <p:cNvPr id="26" name="図 25">
            <a:extLst>
              <a:ext uri="{FF2B5EF4-FFF2-40B4-BE49-F238E27FC236}">
                <a16:creationId xmlns:a16="http://schemas.microsoft.com/office/drawing/2014/main" id="{3F247BB3-B007-40BA-A56A-10038207C5CD}"/>
              </a:ext>
            </a:extLst>
          </p:cNvPr>
          <p:cNvPicPr>
            <a:picLocks noChangeAspect="1"/>
          </p:cNvPicPr>
          <p:nvPr/>
        </p:nvPicPr>
        <p:blipFill rotWithShape="1">
          <a:blip r:embed="rId8">
            <a:extLst>
              <a:ext uri="{BEBA8EAE-BF5A-486C-A8C5-ECC9F3942E4B}">
                <a14:imgProps xmlns:a14="http://schemas.microsoft.com/office/drawing/2010/main">
                  <a14:imgLayer r:embed="rId6">
                    <a14:imgEffect>
                      <a14:backgroundRemoval t="9699" b="95987" l="10000" r="97556">
                        <a14:foregroundMark x1="77000" y1="30268" x2="77556" y2="28261"/>
                        <a14:foregroundMark x1="91222" y1="54348" x2="91222" y2="54348"/>
                        <a14:foregroundMark x1="86667" y1="86789" x2="86667" y2="86789"/>
                        <a14:foregroundMark x1="92333" y1="91973" x2="92333" y2="91973"/>
                        <a14:foregroundMark x1="78556" y1="95987" x2="78556" y2="95987"/>
                        <a14:foregroundMark x1="96111" y1="80435" x2="96111" y2="80435"/>
                        <a14:foregroundMark x1="97556" y1="78428" x2="97556" y2="78428"/>
                        <a14:foregroundMark x1="83778" y1="80100" x2="83778" y2="80100"/>
                        <a14:foregroundMark x1="81667" y1="31940" x2="81667" y2="31940"/>
                        <a14:backgroundMark x1="55222" y1="27090" x2="55222" y2="27090"/>
                        <a14:backgroundMark x1="50333" y1="28595" x2="50333" y2="28595"/>
                        <a14:backgroundMark x1="52556" y1="35452" x2="52556" y2="35452"/>
                        <a14:backgroundMark x1="53556" y1="36455" x2="58778" y2="39967"/>
                        <a14:backgroundMark x1="56000" y1="64548" x2="54556" y2="72074"/>
                        <a14:backgroundMark x1="36667" y1="77592" x2="36667" y2="77592"/>
                        <a14:backgroundMark x1="39222" y1="75920" x2="39222" y2="75920"/>
                        <a14:backgroundMark x1="28556" y1="27258" x2="41111" y2="36957"/>
                        <a14:backgroundMark x1="43556" y1="12542" x2="43556" y2="12542"/>
                        <a14:backgroundMark x1="46667" y1="20569" x2="46667" y2="35284"/>
                        <a14:backgroundMark x1="46667" y1="35284" x2="46444" y2="35452"/>
                        <a14:backgroundMark x1="30889" y1="37625" x2="23667" y2="39967"/>
                        <a14:backgroundMark x1="27222" y1="23913" x2="28222" y2="42308"/>
                        <a14:backgroundMark x1="63000" y1="41472" x2="63000" y2="41472"/>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rcRect l="56506" t="16282"/>
          <a:stretch/>
        </p:blipFill>
        <p:spPr>
          <a:xfrm>
            <a:off x="8621195" y="565838"/>
            <a:ext cx="1223145" cy="1564313"/>
          </a:xfrm>
          <a:prstGeom prst="rect">
            <a:avLst/>
          </a:prstGeom>
        </p:spPr>
      </p:pic>
      <p:sp>
        <p:nvSpPr>
          <p:cNvPr id="4" name="テキスト ボックス 3">
            <a:extLst>
              <a:ext uri="{FF2B5EF4-FFF2-40B4-BE49-F238E27FC236}">
                <a16:creationId xmlns:a16="http://schemas.microsoft.com/office/drawing/2014/main" id="{E694CCA8-6135-491F-9895-D702009E91C9}"/>
              </a:ext>
            </a:extLst>
          </p:cNvPr>
          <p:cNvSpPr txBox="1"/>
          <p:nvPr/>
        </p:nvSpPr>
        <p:spPr>
          <a:xfrm>
            <a:off x="5030588" y="894557"/>
            <a:ext cx="3703482" cy="707886"/>
          </a:xfrm>
          <a:prstGeom prst="rect">
            <a:avLst/>
          </a:prstGeom>
          <a:noFill/>
        </p:spPr>
        <p:txBody>
          <a:bodyPr wrap="square" rtlCol="0">
            <a:spAutoFit/>
          </a:bodyPr>
          <a:lstStyle/>
          <a:p>
            <a:r>
              <a:rPr kumimoji="1" lang="ja-JP" altLang="en-US" sz="2000" b="1" dirty="0"/>
              <a:t>スポーツドリンクと経口補水液って何が違うの？</a:t>
            </a:r>
          </a:p>
        </p:txBody>
      </p:sp>
      <p:sp>
        <p:nvSpPr>
          <p:cNvPr id="10" name="テキスト ボックス 9">
            <a:extLst>
              <a:ext uri="{FF2B5EF4-FFF2-40B4-BE49-F238E27FC236}">
                <a16:creationId xmlns:a16="http://schemas.microsoft.com/office/drawing/2014/main" id="{3325B65A-E3CF-447C-8D4E-02A6405F2AF7}"/>
              </a:ext>
            </a:extLst>
          </p:cNvPr>
          <p:cNvSpPr txBox="1"/>
          <p:nvPr/>
        </p:nvSpPr>
        <p:spPr>
          <a:xfrm>
            <a:off x="687329" y="5870572"/>
            <a:ext cx="3330232" cy="646331"/>
          </a:xfrm>
          <a:prstGeom prst="rect">
            <a:avLst/>
          </a:prstGeom>
          <a:noFill/>
        </p:spPr>
        <p:txBody>
          <a:bodyPr wrap="square" rtlCol="0">
            <a:spAutoFit/>
          </a:bodyPr>
          <a:lstStyle/>
          <a:p>
            <a:r>
              <a:rPr kumimoji="1" lang="ja-JP" altLang="en-US" dirty="0"/>
              <a:t>涼しい環境で最低でも６時間程度の睡眠を心がけましょう</a:t>
            </a:r>
            <a:endParaRPr kumimoji="1" lang="en-US" altLang="ja-JP" dirty="0"/>
          </a:p>
        </p:txBody>
      </p:sp>
      <p:graphicFrame>
        <p:nvGraphicFramePr>
          <p:cNvPr id="13" name="表 21">
            <a:extLst>
              <a:ext uri="{FF2B5EF4-FFF2-40B4-BE49-F238E27FC236}">
                <a16:creationId xmlns:a16="http://schemas.microsoft.com/office/drawing/2014/main" id="{C80B0D32-390A-4F41-9618-C7CCFEE745B2}"/>
              </a:ext>
            </a:extLst>
          </p:cNvPr>
          <p:cNvGraphicFramePr>
            <a:graphicFrameLocks noGrp="1"/>
          </p:cNvGraphicFramePr>
          <p:nvPr>
            <p:extLst>
              <p:ext uri="{D42A27DB-BD31-4B8C-83A1-F6EECF244321}">
                <p14:modId xmlns:p14="http://schemas.microsoft.com/office/powerpoint/2010/main" val="142454926"/>
              </p:ext>
            </p:extLst>
          </p:nvPr>
        </p:nvGraphicFramePr>
        <p:xfrm>
          <a:off x="5026412" y="1593738"/>
          <a:ext cx="3703184" cy="1615440"/>
        </p:xfrm>
        <a:graphic>
          <a:graphicData uri="http://schemas.openxmlformats.org/drawingml/2006/table">
            <a:tbl>
              <a:tblPr firstRow="1" bandRow="1">
                <a:tableStyleId>{72833802-FEF1-4C79-8D5D-14CF1EAF98D9}</a:tableStyleId>
              </a:tblPr>
              <a:tblGrid>
                <a:gridCol w="1745451">
                  <a:extLst>
                    <a:ext uri="{9D8B030D-6E8A-4147-A177-3AD203B41FA5}">
                      <a16:colId xmlns:a16="http://schemas.microsoft.com/office/drawing/2014/main" val="424420425"/>
                    </a:ext>
                  </a:extLst>
                </a:gridCol>
                <a:gridCol w="914400">
                  <a:extLst>
                    <a:ext uri="{9D8B030D-6E8A-4147-A177-3AD203B41FA5}">
                      <a16:colId xmlns:a16="http://schemas.microsoft.com/office/drawing/2014/main" val="1036429700"/>
                    </a:ext>
                  </a:extLst>
                </a:gridCol>
                <a:gridCol w="1043333">
                  <a:extLst>
                    <a:ext uri="{9D8B030D-6E8A-4147-A177-3AD203B41FA5}">
                      <a16:colId xmlns:a16="http://schemas.microsoft.com/office/drawing/2014/main" val="4071944329"/>
                    </a:ext>
                  </a:extLst>
                </a:gridCol>
              </a:tblGrid>
              <a:tr h="370840">
                <a:tc>
                  <a:txBody>
                    <a:bodyPr/>
                    <a:lstStyle/>
                    <a:p>
                      <a:r>
                        <a:rPr kumimoji="1" lang="ja-JP" altLang="en-US" dirty="0"/>
                        <a:t>スポーツドリンク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t>経口補水液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95172"/>
                  </a:ext>
                </a:extLst>
              </a:tr>
              <a:tr h="370840">
                <a:tc>
                  <a:txBody>
                    <a:bodyPr/>
                    <a:lstStyle/>
                    <a:p>
                      <a:pPr algn="ctr"/>
                      <a:r>
                        <a:rPr kumimoji="1" lang="ja-JP" altLang="en-US" dirty="0"/>
                        <a:t>経口補水液より遅い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吸収速度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速い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5302052"/>
                  </a:ext>
                </a:extLst>
              </a:tr>
              <a:tr h="370840">
                <a:tc>
                  <a:txBody>
                    <a:bodyPr/>
                    <a:lstStyle/>
                    <a:p>
                      <a:pPr algn="ctr"/>
                      <a:r>
                        <a:rPr kumimoji="1" lang="ja-JP" altLang="en-US" dirty="0"/>
                        <a:t>甘い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味</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塩味が強い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29419"/>
                  </a:ext>
                </a:extLst>
              </a:tr>
              <a:tr h="370840">
                <a:tc>
                  <a:txBody>
                    <a:bodyPr/>
                    <a:lstStyle/>
                    <a:p>
                      <a:pPr algn="ctr"/>
                      <a:r>
                        <a:rPr kumimoji="1" lang="ja-JP" altLang="en-US" dirty="0"/>
                        <a:t>スポーツ時等の</a:t>
                      </a:r>
                      <a:endParaRPr kumimoji="1" lang="en-US" altLang="ja-JP" dirty="0"/>
                    </a:p>
                    <a:p>
                      <a:pPr algn="ctr"/>
                      <a:r>
                        <a:rPr kumimoji="1" lang="ja-JP" altLang="en-US" dirty="0"/>
                        <a:t>水分補給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目的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脱水症改善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6214656"/>
                  </a:ext>
                </a:extLst>
              </a:tr>
            </a:tbl>
          </a:graphicData>
        </a:graphic>
      </p:graphicFrame>
      <p:pic>
        <p:nvPicPr>
          <p:cNvPr id="11" name="図 10">
            <a:extLst>
              <a:ext uri="{FF2B5EF4-FFF2-40B4-BE49-F238E27FC236}">
                <a16:creationId xmlns:a16="http://schemas.microsoft.com/office/drawing/2014/main" id="{8547D749-454E-4E0C-8F61-EFB095F9BA6A}"/>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692313" y="2224566"/>
            <a:ext cx="1743843" cy="967288"/>
          </a:xfrm>
          <a:prstGeom prst="rect">
            <a:avLst/>
          </a:prstGeom>
        </p:spPr>
      </p:pic>
      <p:sp>
        <p:nvSpPr>
          <p:cNvPr id="19" name="テキスト ボックス 18">
            <a:extLst>
              <a:ext uri="{FF2B5EF4-FFF2-40B4-BE49-F238E27FC236}">
                <a16:creationId xmlns:a16="http://schemas.microsoft.com/office/drawing/2014/main" id="{D6499474-C38B-44E9-AB0A-4821681B6149}"/>
              </a:ext>
            </a:extLst>
          </p:cNvPr>
          <p:cNvSpPr txBox="1"/>
          <p:nvPr/>
        </p:nvSpPr>
        <p:spPr>
          <a:xfrm>
            <a:off x="6009661" y="3209178"/>
            <a:ext cx="3822844" cy="577081"/>
          </a:xfrm>
          <a:prstGeom prst="rect">
            <a:avLst/>
          </a:prstGeom>
          <a:noFill/>
        </p:spPr>
        <p:txBody>
          <a:bodyPr wrap="square" rtlCol="0">
            <a:spAutoFit/>
          </a:bodyPr>
          <a:lstStyle/>
          <a:p>
            <a:r>
              <a:rPr kumimoji="1" lang="en-US" altLang="ja-JP" sz="1050" dirty="0"/>
              <a:t>※</a:t>
            </a:r>
            <a:r>
              <a:rPr kumimoji="1" lang="ja-JP" altLang="en-US" sz="1050" dirty="0"/>
              <a:t>高血圧・腎臓病・糖尿病等の疾患がある場合はナトリウムやカリウム、ブドウ糖も比較的多く含まれていますので摂取制限のある方は薬剤師や管理栄養士にご相談ください</a:t>
            </a:r>
          </a:p>
        </p:txBody>
      </p:sp>
      <p:sp>
        <p:nvSpPr>
          <p:cNvPr id="22" name="爆発: 14 pt 21">
            <a:extLst>
              <a:ext uri="{FF2B5EF4-FFF2-40B4-BE49-F238E27FC236}">
                <a16:creationId xmlns:a16="http://schemas.microsoft.com/office/drawing/2014/main" id="{6D28AF29-5414-40CE-8B64-30A6151D1DF5}"/>
              </a:ext>
            </a:extLst>
          </p:cNvPr>
          <p:cNvSpPr/>
          <p:nvPr/>
        </p:nvSpPr>
        <p:spPr>
          <a:xfrm>
            <a:off x="4582835" y="3732230"/>
            <a:ext cx="2620094" cy="837697"/>
          </a:xfrm>
          <a:prstGeom prst="irregularSeal2">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簡単！！</a:t>
            </a:r>
          </a:p>
        </p:txBody>
      </p:sp>
      <p:sp>
        <p:nvSpPr>
          <p:cNvPr id="27" name="テキスト ボックス 26">
            <a:extLst>
              <a:ext uri="{FF2B5EF4-FFF2-40B4-BE49-F238E27FC236}">
                <a16:creationId xmlns:a16="http://schemas.microsoft.com/office/drawing/2014/main" id="{B901A8B8-0383-424C-BBD7-61ADC97F94C6}"/>
              </a:ext>
            </a:extLst>
          </p:cNvPr>
          <p:cNvSpPr txBox="1"/>
          <p:nvPr/>
        </p:nvSpPr>
        <p:spPr>
          <a:xfrm>
            <a:off x="5289727" y="4470702"/>
            <a:ext cx="4261894" cy="338554"/>
          </a:xfrm>
          <a:prstGeom prst="rect">
            <a:avLst/>
          </a:prstGeom>
          <a:noFill/>
        </p:spPr>
        <p:txBody>
          <a:bodyPr wrap="square" rtlCol="0">
            <a:spAutoFit/>
          </a:bodyPr>
          <a:lstStyle/>
          <a:p>
            <a:r>
              <a:rPr kumimoji="1" lang="ja-JP" altLang="en-US" sz="1600" dirty="0"/>
              <a:t>水１</a:t>
            </a:r>
            <a:r>
              <a:rPr kumimoji="1" lang="en-US" altLang="ja-JP" sz="1600" dirty="0"/>
              <a:t>L</a:t>
            </a:r>
            <a:r>
              <a:rPr kumimoji="1" lang="ja-JP" altLang="en-US" sz="1600" dirty="0"/>
              <a:t>＋砂糖２０ｇ＋塩３ｇ＋レモン汁５</a:t>
            </a:r>
            <a:r>
              <a:rPr kumimoji="1" lang="en-US" altLang="ja-JP" sz="1600" dirty="0"/>
              <a:t>ml</a:t>
            </a:r>
            <a:endParaRPr kumimoji="1" lang="ja-JP" altLang="en-US" sz="1600" dirty="0"/>
          </a:p>
        </p:txBody>
      </p:sp>
      <p:sp>
        <p:nvSpPr>
          <p:cNvPr id="32" name="テキスト ボックス 31">
            <a:extLst>
              <a:ext uri="{FF2B5EF4-FFF2-40B4-BE49-F238E27FC236}">
                <a16:creationId xmlns:a16="http://schemas.microsoft.com/office/drawing/2014/main" id="{FEC179F0-599F-4B09-B214-2E56DFD814A6}"/>
              </a:ext>
            </a:extLst>
          </p:cNvPr>
          <p:cNvSpPr txBox="1"/>
          <p:nvPr/>
        </p:nvSpPr>
        <p:spPr>
          <a:xfrm>
            <a:off x="5690991" y="4873528"/>
            <a:ext cx="3827769" cy="369332"/>
          </a:xfrm>
          <a:prstGeom prst="rect">
            <a:avLst/>
          </a:prstGeom>
          <a:noFill/>
        </p:spPr>
        <p:txBody>
          <a:bodyPr wrap="square" rtlCol="0">
            <a:spAutoFit/>
          </a:bodyPr>
          <a:lstStyle/>
          <a:p>
            <a:r>
              <a:rPr kumimoji="1" lang="ja-JP" altLang="en-US" dirty="0"/>
              <a:t>４つの材料を混ぜるだけ！！</a:t>
            </a:r>
          </a:p>
        </p:txBody>
      </p:sp>
      <p:sp>
        <p:nvSpPr>
          <p:cNvPr id="33" name="正方形/長方形 32">
            <a:extLst>
              <a:ext uri="{FF2B5EF4-FFF2-40B4-BE49-F238E27FC236}">
                <a16:creationId xmlns:a16="http://schemas.microsoft.com/office/drawing/2014/main" id="{45F478D0-E1D2-40DD-ACB3-CFE4EF7E58FF}"/>
              </a:ext>
            </a:extLst>
          </p:cNvPr>
          <p:cNvSpPr/>
          <p:nvPr/>
        </p:nvSpPr>
        <p:spPr>
          <a:xfrm>
            <a:off x="6486429" y="3970590"/>
            <a:ext cx="3419571"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kumimoji="1" lang="ja-JP" altLang="en-US" sz="2400" b="1" cap="none" spc="0" dirty="0">
                <a:ln/>
                <a:solidFill>
                  <a:schemeClr val="accent4"/>
                </a:solidFill>
                <a:effectLst/>
              </a:rPr>
              <a:t>経口補水液の作り方</a:t>
            </a:r>
            <a:endParaRPr lang="ja-JP" altLang="en-US" sz="2400" b="1" cap="none" spc="0" dirty="0">
              <a:ln/>
              <a:solidFill>
                <a:schemeClr val="accent4"/>
              </a:solidFill>
              <a:effectLst/>
            </a:endParaRPr>
          </a:p>
        </p:txBody>
      </p:sp>
      <p:pic>
        <p:nvPicPr>
          <p:cNvPr id="36" name="図 35">
            <a:extLst>
              <a:ext uri="{FF2B5EF4-FFF2-40B4-BE49-F238E27FC236}">
                <a16:creationId xmlns:a16="http://schemas.microsoft.com/office/drawing/2014/main" id="{1BEF908F-A38C-4EE3-8651-CC013C082C68}"/>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143" b="93571" l="1672" r="98024">
                        <a14:foregroundMark x1="86474" y1="53429" x2="86474" y2="53429"/>
                        <a14:foregroundMark x1="79027" y1="40286" x2="78571" y2="39714"/>
                        <a14:foregroundMark x1="81307" y1="53857" x2="82219" y2="64571"/>
                        <a14:foregroundMark x1="82219" y1="64571" x2="82371" y2="64571"/>
                        <a14:foregroundMark x1="84043" y1="37143" x2="80091" y2="45000"/>
                        <a14:foregroundMark x1="80091" y1="45000" x2="78571" y2="54571"/>
                        <a14:foregroundMark x1="75684" y1="38286" x2="76748" y2="34286"/>
                        <a14:foregroundMark x1="77812" y1="31571" x2="77812" y2="31000"/>
                        <a14:foregroundMark x1="75380" y1="27429" x2="75380" y2="27429"/>
                        <a14:foregroundMark x1="77356" y1="29143" x2="82979" y2="39286"/>
                        <a14:foregroundMark x1="82979" y1="39286" x2="87538" y2="40286"/>
                        <a14:foregroundMark x1="88602" y1="38714" x2="88602" y2="41571"/>
                        <a14:foregroundMark x1="86778" y1="32000" x2="87082" y2="30571"/>
                        <a14:foregroundMark x1="87538" y1="29429" x2="87690" y2="28143"/>
                        <a14:foregroundMark x1="91033" y1="21000" x2="91033" y2="21000"/>
                        <a14:foregroundMark x1="72492" y1="11286" x2="72492" y2="11286"/>
                        <a14:foregroundMark x1="67781" y1="5714" x2="67781" y2="5714"/>
                        <a14:foregroundMark x1="51368" y1="1143" x2="51368" y2="1143"/>
                        <a14:foregroundMark x1="94073" y1="2571" x2="94073" y2="2571"/>
                        <a14:foregroundMark x1="94833" y1="25000" x2="94833" y2="25000"/>
                        <a14:foregroundMark x1="98480" y1="1714" x2="98480" y2="1714"/>
                        <a14:foregroundMark x1="45441" y1="32000" x2="45441" y2="32000"/>
                        <a14:foregroundMark x1="23252" y1="27143" x2="23252" y2="27143"/>
                        <a14:foregroundMark x1="20669" y1="39714" x2="20669" y2="39714"/>
                        <a14:foregroundMark x1="33739" y1="31571" x2="33739" y2="31571"/>
                        <a14:foregroundMark x1="41945" y1="25857" x2="41945" y2="25857"/>
                        <a14:foregroundMark x1="55775" y1="18714" x2="55775" y2="18714"/>
                        <a14:foregroundMark x1="53799" y1="19429" x2="53799" y2="19429"/>
                        <a14:foregroundMark x1="46049" y1="23000" x2="46049" y2="23000"/>
                        <a14:foregroundMark x1="4103" y1="49286" x2="4103" y2="49286"/>
                        <a14:foregroundMark x1="1672" y1="51000" x2="1672" y2="51000"/>
                        <a14:foregroundMark x1="56383" y1="53286" x2="56383" y2="53286"/>
                        <a14:foregroundMark x1="54863" y1="63000" x2="54407" y2="70571"/>
                        <a14:foregroundMark x1="54407" y1="70571" x2="56231" y2="73714"/>
                        <a14:foregroundMark x1="49848" y1="79429" x2="50152" y2="71571"/>
                        <a14:foregroundMark x1="50152" y1="71571" x2="57903" y2="62000"/>
                        <a14:foregroundMark x1="57903" y1="62000" x2="61398" y2="71571"/>
                        <a14:foregroundMark x1="55319" y1="84571" x2="55319" y2="84571"/>
                        <a14:foregroundMark x1="50304" y1="95429" x2="51216" y2="86143"/>
                        <a14:foregroundMark x1="51216" y1="86143" x2="58663" y2="89714"/>
                        <a14:foregroundMark x1="58663" y1="89714" x2="49088" y2="93571"/>
                        <a14:foregroundMark x1="49088" y1="93571" x2="47568" y2="9271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rot="16200000">
            <a:off x="6129686" y="4255737"/>
            <a:ext cx="1346177" cy="3541777"/>
          </a:xfrm>
          <a:prstGeom prst="rect">
            <a:avLst/>
          </a:prstGeom>
        </p:spPr>
      </p:pic>
      <p:sp>
        <p:nvSpPr>
          <p:cNvPr id="37" name="テキスト ボックス 36">
            <a:extLst>
              <a:ext uri="{FF2B5EF4-FFF2-40B4-BE49-F238E27FC236}">
                <a16:creationId xmlns:a16="http://schemas.microsoft.com/office/drawing/2014/main" id="{BCC12C13-4303-4513-92F4-2320B35B3ABC}"/>
              </a:ext>
            </a:extLst>
          </p:cNvPr>
          <p:cNvSpPr txBox="1"/>
          <p:nvPr/>
        </p:nvSpPr>
        <p:spPr>
          <a:xfrm>
            <a:off x="6009661" y="5459954"/>
            <a:ext cx="2144569" cy="261610"/>
          </a:xfrm>
          <a:prstGeom prst="rect">
            <a:avLst/>
          </a:prstGeom>
          <a:noFill/>
        </p:spPr>
        <p:txBody>
          <a:bodyPr wrap="square" rtlCol="0">
            <a:spAutoFit/>
          </a:bodyPr>
          <a:lstStyle/>
          <a:p>
            <a:r>
              <a:rPr kumimoji="1" lang="ja-JP" altLang="en-US" sz="1100" dirty="0"/>
              <a:t>新型コロナが終息しますように</a:t>
            </a:r>
          </a:p>
        </p:txBody>
      </p:sp>
      <p:sp>
        <p:nvSpPr>
          <p:cNvPr id="39" name="テキスト ボックス 38">
            <a:extLst>
              <a:ext uri="{FF2B5EF4-FFF2-40B4-BE49-F238E27FC236}">
                <a16:creationId xmlns:a16="http://schemas.microsoft.com/office/drawing/2014/main" id="{C4832EA2-534E-44A7-9E75-39EF651F13E5}"/>
              </a:ext>
            </a:extLst>
          </p:cNvPr>
          <p:cNvSpPr txBox="1"/>
          <p:nvPr/>
        </p:nvSpPr>
        <p:spPr>
          <a:xfrm>
            <a:off x="6454369" y="5842982"/>
            <a:ext cx="2317397" cy="253916"/>
          </a:xfrm>
          <a:prstGeom prst="rect">
            <a:avLst/>
          </a:prstGeom>
          <a:noFill/>
        </p:spPr>
        <p:txBody>
          <a:bodyPr wrap="square" rtlCol="0">
            <a:spAutoFit/>
          </a:bodyPr>
          <a:lstStyle/>
          <a:p>
            <a:r>
              <a:rPr kumimoji="1" lang="ja-JP" altLang="en-US" sz="1000" dirty="0"/>
              <a:t>織姫と彦星が今年も会えますよに</a:t>
            </a:r>
          </a:p>
        </p:txBody>
      </p:sp>
      <p:pic>
        <p:nvPicPr>
          <p:cNvPr id="41" name="図 40">
            <a:extLst>
              <a:ext uri="{FF2B5EF4-FFF2-40B4-BE49-F238E27FC236}">
                <a16:creationId xmlns:a16="http://schemas.microsoft.com/office/drawing/2014/main" id="{99A7BBDB-8796-447A-AC3A-F1121030C664}"/>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981" b="96353" l="3111" r="90000">
                        <a14:foregroundMark x1="37222" y1="65259" x2="37222" y2="65259"/>
                        <a14:foregroundMark x1="8000" y1="87524" x2="8000" y2="87524"/>
                        <a14:foregroundMark x1="3222" y1="86948" x2="3222" y2="86948"/>
                        <a14:foregroundMark x1="7222" y1="76775" x2="7222" y2="76775"/>
                        <a14:foregroundMark x1="5333" y1="96353" x2="5333" y2="96353"/>
                        <a14:foregroundMark x1="31333" y1="95969" x2="31333" y2="95969"/>
                        <a14:foregroundMark x1="18000" y1="52783" x2="18000" y2="52783"/>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8751568" y="5154141"/>
            <a:ext cx="1534383" cy="888237"/>
          </a:xfrm>
          <a:prstGeom prst="rect">
            <a:avLst/>
          </a:prstGeom>
        </p:spPr>
      </p:pic>
    </p:spTree>
    <p:extLst>
      <p:ext uri="{BB962C8B-B14F-4D97-AF65-F5344CB8AC3E}">
        <p14:creationId xmlns:p14="http://schemas.microsoft.com/office/powerpoint/2010/main" val="18047151"/>
      </p:ext>
    </p:extLst>
  </p:cSld>
  <p:clrMapOvr>
    <a:masterClrMapping/>
  </p:clrMapOvr>
</p:sld>
</file>

<file path=ppt/theme/theme1.xml><?xml version="1.0" encoding="utf-8"?>
<a:theme xmlns:a="http://schemas.openxmlformats.org/drawingml/2006/main" name="基礎">
  <a:themeElements>
    <a:clrScheme name="基礎">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基礎</Template>
  <TotalTime>150</TotalTime>
  <Words>221</Words>
  <Application>Microsoft Office PowerPoint</Application>
  <PresentationFormat>A4 210 x 297 mm</PresentationFormat>
  <Paragraphs>38</Paragraphs>
  <Slides>1</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vt:i4>
      </vt:variant>
    </vt:vector>
  </HeadingPairs>
  <TitlesOfParts>
    <vt:vector size="4" baseType="lpstr">
      <vt:lpstr>Corbel</vt:lpstr>
      <vt:lpstr>Helvetica</vt:lpstr>
      <vt:lpstr>基礎</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真田 受付</dc:creator>
  <cp:lastModifiedBy>真田 受付</cp:lastModifiedBy>
  <cp:revision>18</cp:revision>
  <cp:lastPrinted>2021-06-29T08:30:38Z</cp:lastPrinted>
  <dcterms:created xsi:type="dcterms:W3CDTF">2021-06-26T06:44:36Z</dcterms:created>
  <dcterms:modified xsi:type="dcterms:W3CDTF">2021-06-29T08:32:16Z</dcterms:modified>
</cp:coreProperties>
</file>